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notesMasterIdLst>
    <p:notesMasterId r:id="rId15"/>
  </p:notesMasterIdLst>
  <p:handoutMasterIdLst>
    <p:handoutMasterId r:id="rId16"/>
  </p:handoutMasterIdLst>
  <p:sldIdLst>
    <p:sldId id="2596" r:id="rId2"/>
    <p:sldId id="2565" r:id="rId3"/>
    <p:sldId id="2540" r:id="rId4"/>
    <p:sldId id="2567" r:id="rId5"/>
    <p:sldId id="2597" r:id="rId6"/>
    <p:sldId id="2599" r:id="rId7"/>
    <p:sldId id="2600" r:id="rId8"/>
    <p:sldId id="2601" r:id="rId9"/>
    <p:sldId id="2602" r:id="rId10"/>
    <p:sldId id="2603" r:id="rId11"/>
    <p:sldId id="2604" r:id="rId12"/>
    <p:sldId id="2605" r:id="rId13"/>
    <p:sldId id="258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58" d="100"/>
          <a:sy n="58" d="100"/>
        </p:scale>
        <p:origin x="96" y="115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12/11/2023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12/11/2023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84E2-3D4E-AD0A-6332-CB28FE9E3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B3314-109F-C5AF-B6B9-04D8B7429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34D0A-641C-105C-8D7E-536B75AFB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6631F-BC75-8D58-0A26-A30AAE360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B9CC1-7554-7C1A-55DE-3D4DBA357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1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8FCC2-62B1-DA7A-AE26-53AD816D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A2289-1E3A-18A9-34AD-4AEB65CD7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42F53-37F7-F07F-08FF-D39FC5E6C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5AB37-04C8-90C7-FD3E-F2B792B1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086E0-DA21-F9FF-831A-4FCC43A3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4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A795F1-FF30-D8BC-E699-15A92F5B2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AE974-E0A7-8F4D-1129-295386B7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8B44-06FF-67EB-222D-CBA3D98E3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7B7DA-A915-125E-1909-04733A2F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A65B4-C3FD-DB75-6D71-E0076F9D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87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96645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1186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69983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4224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8189895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9404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4AFA5-962A-DAF0-2898-4E05A549B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CCF04-16C1-8839-5AE7-184258A5A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1D85A-5F22-F68E-C1F6-02E0D92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5B9D6-626E-4B30-DC8C-686BF0EF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0ECE-B320-E28B-AFE2-DF9E6FC3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66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40A6C-B7B6-DB3A-B712-A27CC076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ED5E2-8729-32DF-15BA-2902F4338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21593-089C-01DF-025B-5EFBB8D81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7727F-B6AF-2E18-1605-390A24845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26059-3EF8-8E5E-F5EC-EFC9EE7FC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965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A65E-73A7-99D8-B0F3-7323EC842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C1F47-F886-C427-5319-263BDBB2F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D7A4CA-F73A-D560-FB51-74D032ECE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B7212-904A-382F-7C3C-F209D4F4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C3415-A5BC-8DD7-4F29-BF8424DFE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DD4D3-5F2B-A559-63F5-FD3B7B4C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1495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AF5EE-7CC5-D87A-7F64-7ACF9308F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F6A17-229F-7FBF-44F6-7E3A4E83F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6E135-7405-E05A-CE43-DDEDE04E2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1502A1-1569-78A1-8A0D-D533231794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05289B-22E3-2583-F401-6E24DE0D12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168EFE-E2F9-C404-8D80-4D68DA41A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EC8C9-A11D-1FDA-F766-59DA6B4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8FAC5D-D584-3C05-BBE3-F7F9ABD9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661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99FA-14CE-4086-1CEE-DF2220781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3B3E9E-1CAE-97B1-02FC-0063EA64D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FA8B5C-F245-4E16-C605-6D35277C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15AE3D-CC15-4E82-1F03-EF8D08DF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4658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C6C71B-123D-C160-C672-0C8B167EB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6AEF54-B0DB-4FC0-558E-FC40618A1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20D8F-8FCF-6958-4E9F-D915BE460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2793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E7157-B8F5-8660-E171-819B265B0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5BF02-4BD0-C21E-8EE0-EB8BC3664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A7A9B1-4893-8319-C9B9-563140A2A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68D18D-3A19-A35B-A76A-58D346DFD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BF76E-2400-703A-31B1-A869626B1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59132-5244-DDC8-8996-92082F6F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461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3B07-104A-FD99-5CBB-8C14D1961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06EEF8-81AA-33EB-74D7-72077F7D3B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47645-4D31-BED3-80FE-21DB14A67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0242F-171A-8238-B489-B303A69A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836EA-E7B1-8AF5-6D19-0FE980CC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4995E-4644-DC41-1003-4904CBEE8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434442-8248-32BD-AB70-2C0720670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E862A-BF5F-8C4C-0CC1-19DC6AF8E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1058A-EDB1-2C9D-ED4C-A262B7131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5AB64-5CEB-4823-BBB8-F353696C420B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A90B0-BB8C-5AA0-D09A-CF05EAB5F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5BE0D-C9D3-89AF-ACE5-3D02F99DB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D6370-3A2D-4899-B643-511206AC0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81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5" r:id="rId17"/>
    <p:sldLayoutId id="2147483736" r:id="rId18"/>
    <p:sldLayoutId id="2147483689" r:id="rId19"/>
    <p:sldLayoutId id="2147483735" r:id="rId20"/>
    <p:sldLayoutId id="2147483684" r:id="rId21"/>
    <p:sldLayoutId id="2147483752" r:id="rId22"/>
    <p:sldLayoutId id="2147483737" r:id="rId23"/>
    <p:sldLayoutId id="2147483651" r:id="rId24"/>
    <p:sldLayoutId id="2147483738" r:id="rId25"/>
    <p:sldLayoutId id="2147483685" r:id="rId26"/>
    <p:sldLayoutId id="2147483674" r:id="rId27"/>
    <p:sldLayoutId id="2147483694" r:id="rId28"/>
    <p:sldLayoutId id="2147483748" r:id="rId29"/>
    <p:sldLayoutId id="2147483693" r:id="rId30"/>
    <p:sldLayoutId id="2147483686" r:id="rId31"/>
    <p:sldLayoutId id="2147483703" r:id="rId32"/>
    <p:sldLayoutId id="2147483709" r:id="rId33"/>
    <p:sldLayoutId id="2147483710" r:id="rId34"/>
    <p:sldLayoutId id="2147483711" r:id="rId35"/>
    <p:sldLayoutId id="2147483712" r:id="rId36"/>
    <p:sldLayoutId id="2147483749" r:id="rId37"/>
    <p:sldLayoutId id="2147483751" r:id="rId38"/>
    <p:sldLayoutId id="2147483704" r:id="rId39"/>
    <p:sldLayoutId id="2147483702" r:id="rId40"/>
    <p:sldLayoutId id="2147483714" r:id="rId41"/>
    <p:sldLayoutId id="2147483695" r:id="rId42"/>
    <p:sldLayoutId id="2147483730" r:id="rId43"/>
    <p:sldLayoutId id="2147483698" r:id="rId44"/>
    <p:sldLayoutId id="2147483731" r:id="rId45"/>
    <p:sldLayoutId id="2147483699" r:id="rId46"/>
    <p:sldLayoutId id="2147483732" r:id="rId47"/>
    <p:sldLayoutId id="2147483739" r:id="rId48"/>
    <p:sldLayoutId id="2147483740" r:id="rId49"/>
    <p:sldLayoutId id="2147483700" r:id="rId50"/>
    <p:sldLayoutId id="2147483741" r:id="rId51"/>
    <p:sldLayoutId id="2147483742" r:id="rId52"/>
    <p:sldLayoutId id="2147483696" r:id="rId53"/>
    <p:sldLayoutId id="2147483743" r:id="rId54"/>
    <p:sldLayoutId id="2147483744" r:id="rId55"/>
    <p:sldLayoutId id="2147483745" r:id="rId56"/>
    <p:sldLayoutId id="2147483705" r:id="rId57"/>
    <p:sldLayoutId id="2147483746" r:id="rId58"/>
    <p:sldLayoutId id="2147483687" r:id="rId59"/>
    <p:sldLayoutId id="2147483720" r:id="rId60"/>
    <p:sldLayoutId id="2147483718" r:id="rId61"/>
    <p:sldLayoutId id="2147483721" r:id="rId62"/>
    <p:sldLayoutId id="2147483716" r:id="rId63"/>
    <p:sldLayoutId id="2147483722" r:id="rId64"/>
    <p:sldLayoutId id="2147483723" r:id="rId65"/>
    <p:sldLayoutId id="2147483753" r:id="rId66"/>
    <p:sldLayoutId id="2147483754" r:id="rId67"/>
    <p:sldLayoutId id="2147483755" r:id="rId68"/>
    <p:sldLayoutId id="2147483756" r:id="rId69"/>
    <p:sldLayoutId id="2147483725" r:id="rId70"/>
    <p:sldLayoutId id="2147483726" r:id="rId71"/>
    <p:sldLayoutId id="2147483675" r:id="rId72"/>
    <p:sldLayoutId id="2147483677" r:id="rId73"/>
    <p:sldLayoutId id="2147483747" r:id="rId7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8BFAC56-45E4-68F1-F900-F7316FD53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91" y="5037721"/>
            <a:ext cx="11956210" cy="891250"/>
          </a:xfrm>
        </p:spPr>
        <p:txBody>
          <a:bodyPr/>
          <a:lstStyle/>
          <a:p>
            <a:pPr algn="ctr"/>
            <a:r>
              <a:rPr lang="en-US" dirty="0"/>
              <a:t>MOBILE PRICE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11212902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PREDICTIVE II							By:	AKINTUNDE AKINWALE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E66D1F-2BE9-2970-DCC4-917AB6380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Gains 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60F15F-98EE-98EA-9343-8912269040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553596"/>
              </p:ext>
            </p:extLst>
          </p:nvPr>
        </p:nvGraphicFramePr>
        <p:xfrm>
          <a:off x="2909455" y="665018"/>
          <a:ext cx="8977744" cy="51786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7527">
                  <a:extLst>
                    <a:ext uri="{9D8B030D-6E8A-4147-A177-3AD203B41FA5}">
                      <a16:colId xmlns:a16="http://schemas.microsoft.com/office/drawing/2014/main" val="1202305579"/>
                    </a:ext>
                  </a:extLst>
                </a:gridCol>
                <a:gridCol w="897774">
                  <a:extLst>
                    <a:ext uri="{9D8B030D-6E8A-4147-A177-3AD203B41FA5}">
                      <a16:colId xmlns:a16="http://schemas.microsoft.com/office/drawing/2014/main" val="1956538981"/>
                    </a:ext>
                  </a:extLst>
                </a:gridCol>
                <a:gridCol w="980902">
                  <a:extLst>
                    <a:ext uri="{9D8B030D-6E8A-4147-A177-3AD203B41FA5}">
                      <a16:colId xmlns:a16="http://schemas.microsoft.com/office/drawing/2014/main" val="3998042988"/>
                    </a:ext>
                  </a:extLst>
                </a:gridCol>
                <a:gridCol w="1014153">
                  <a:extLst>
                    <a:ext uri="{9D8B030D-6E8A-4147-A177-3AD203B41FA5}">
                      <a16:colId xmlns:a16="http://schemas.microsoft.com/office/drawing/2014/main" val="4293451054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4029742844"/>
                    </a:ext>
                  </a:extLst>
                </a:gridCol>
                <a:gridCol w="1285052">
                  <a:extLst>
                    <a:ext uri="{9D8B030D-6E8A-4147-A177-3AD203B41FA5}">
                      <a16:colId xmlns:a16="http://schemas.microsoft.com/office/drawing/2014/main" val="3779061931"/>
                    </a:ext>
                  </a:extLst>
                </a:gridCol>
                <a:gridCol w="973729">
                  <a:extLst>
                    <a:ext uri="{9D8B030D-6E8A-4147-A177-3AD203B41FA5}">
                      <a16:colId xmlns:a16="http://schemas.microsoft.com/office/drawing/2014/main" val="515552625"/>
                    </a:ext>
                  </a:extLst>
                </a:gridCol>
                <a:gridCol w="973729">
                  <a:extLst>
                    <a:ext uri="{9D8B030D-6E8A-4147-A177-3AD203B41FA5}">
                      <a16:colId xmlns:a16="http://schemas.microsoft.com/office/drawing/2014/main" val="1138742299"/>
                    </a:ext>
                  </a:extLst>
                </a:gridCol>
                <a:gridCol w="973729">
                  <a:extLst>
                    <a:ext uri="{9D8B030D-6E8A-4147-A177-3AD203B41FA5}">
                      <a16:colId xmlns:a16="http://schemas.microsoft.com/office/drawing/2014/main" val="3884342960"/>
                    </a:ext>
                  </a:extLst>
                </a:gridCol>
              </a:tblGrid>
              <a:tr h="1828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Depth</a:t>
                      </a:r>
                      <a:endParaRPr lang="en-US" sz="2400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Of File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Cume</a:t>
                      </a:r>
                      <a:endParaRPr lang="en-US" sz="2400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N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Mean</a:t>
                      </a:r>
                      <a:endParaRPr lang="en-US" sz="2400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Resp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Cume</a:t>
                      </a:r>
                      <a:endParaRPr lang="en-US" sz="2400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Mean</a:t>
                      </a:r>
                      <a:endParaRPr lang="en-US" sz="2400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Resp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Cume Pct of Total Resp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Lift Index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Cume Lift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Mean Model 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37686861"/>
                  </a:ext>
                </a:extLst>
              </a:tr>
              <a:tr h="837471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164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164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3.84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3.84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41.90%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153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153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4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24129426"/>
                  </a:ext>
                </a:extLst>
              </a:tr>
              <a:tr h="837471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52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147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311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2.8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3.35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69.40%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112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134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44589619"/>
                  </a:ext>
                </a:extLst>
              </a:tr>
              <a:tr h="837471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77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149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460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1.99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2.91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89.10%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79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116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667529046"/>
                  </a:ext>
                </a:extLst>
              </a:tr>
              <a:tr h="837471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100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140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600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1.16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2.5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100.00%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47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>
                          <a:effectLst/>
                        </a:rPr>
                        <a:t>100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</a:rPr>
                        <a:t>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61437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2832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61D51C-0BA7-4817-18D2-12AD451E2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</a:t>
            </a:r>
          </a:p>
        </p:txBody>
      </p:sp>
      <p:pic>
        <p:nvPicPr>
          <p:cNvPr id="6" name="Picture 5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7D071D61-73E8-60B6-2FEF-1ECFD5491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465" y="193064"/>
            <a:ext cx="7919719" cy="63372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6681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F6FAFA-0B1B-15A8-C09D-9A8CB000B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pic>
        <p:nvPicPr>
          <p:cNvPr id="6" name="Picture 5" descr="A grid of squares with numbers&#10;&#10;Description automatically generated">
            <a:extLst>
              <a:ext uri="{FF2B5EF4-FFF2-40B4-BE49-F238E27FC236}">
                <a16:creationId xmlns:a16="http://schemas.microsoft.com/office/drawing/2014/main" id="{BB89B68F-960D-CF68-ED1D-2AFC25666A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449" y="294629"/>
            <a:ext cx="6843845" cy="6176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4010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53" hidden="1">
            <a:extLst>
              <a:ext uri="{FF2B5EF4-FFF2-40B4-BE49-F238E27FC236}">
                <a16:creationId xmlns:a16="http://schemas.microsoft.com/office/drawing/2014/main" id="{4C6A162B-A7A0-49BC-B7CB-0A66DC4171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571500"/>
            <a:ext cx="10515600" cy="55562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>
                    <a:lumMod val="85000"/>
                  </a:schemeClr>
                </a:solidFill>
              </a:rPr>
              <a:t>Photo Collage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9DCE99-61A4-FE3B-B6F9-1773D2973365}"/>
              </a:ext>
            </a:extLst>
          </p:cNvPr>
          <p:cNvSpPr txBox="1"/>
          <p:nvPr/>
        </p:nvSpPr>
        <p:spPr>
          <a:xfrm>
            <a:off x="2838092" y="2053089"/>
            <a:ext cx="6625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rgbClr val="002060"/>
                </a:solidFill>
                <a:latin typeface="Agency FB" panose="020B0503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50005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11" y="1"/>
            <a:ext cx="3523423" cy="320618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3C31DE-8986-6D66-550E-7D9BBA41C1A2}"/>
              </a:ext>
            </a:extLst>
          </p:cNvPr>
          <p:cNvSpPr/>
          <p:nvPr/>
        </p:nvSpPr>
        <p:spPr>
          <a:xfrm>
            <a:off x="9310" y="3206187"/>
            <a:ext cx="3523423" cy="36518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Research </a:t>
            </a:r>
            <a:b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EEE18E-44E3-0800-931C-01EBD2BE4CA9}"/>
              </a:ext>
            </a:extLst>
          </p:cNvPr>
          <p:cNvSpPr txBox="1"/>
          <p:nvPr/>
        </p:nvSpPr>
        <p:spPr>
          <a:xfrm>
            <a:off x="3818021" y="997677"/>
            <a:ext cx="806917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914400">
              <a:buFont typeface="Wingdings" panose="05000000000000000000" pitchFamily="2" charset="2"/>
              <a:buChar char="ü"/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Explore the main software and hardware components that determine mobile phones prices in the market. </a:t>
            </a:r>
          </a:p>
          <a:p>
            <a:endParaRPr lang="en-US" sz="2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914400" indent="-914400">
              <a:buFont typeface="Wingdings" panose="05000000000000000000" pitchFamily="2" charset="2"/>
              <a:buChar char="ü"/>
            </a:pPr>
            <a:r>
              <a:rPr lang="en-US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What is the relationship between the battery capacity and talk time? </a:t>
            </a:r>
          </a:p>
          <a:p>
            <a:endParaRPr lang="en-US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sz="2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28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	</a:t>
            </a:r>
            <a:r>
              <a:rPr lang="en-US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What are the important features to consider 	before buying a new mobile phone? </a:t>
            </a:r>
          </a:p>
        </p:txBody>
      </p:sp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11319"/>
            <a:ext cx="2879100" cy="1025525"/>
          </a:xfrm>
        </p:spPr>
        <p:txBody>
          <a:bodyPr/>
          <a:lstStyle/>
          <a:p>
            <a:r>
              <a:rPr lang="en-US" sz="4000" dirty="0"/>
              <a:t>Methodology 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152530" y="0"/>
            <a:ext cx="4039470" cy="6858000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1435521"/>
            <a:ext cx="3930852" cy="1137349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/>
              <a:t>This study will use the multinomial classification model which is a type of supervised machine learning approach.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2250142"/>
            <a:ext cx="3859134" cy="3756211"/>
          </a:xfrm>
        </p:spPr>
        <p:txBody>
          <a:bodyPr>
            <a:noAutofit/>
          </a:bodyPr>
          <a:lstStyle/>
          <a:p>
            <a:pPr algn="l"/>
            <a:endParaRPr lang="en-US" sz="1800" b="1" i="0" u="none" strike="noStrike" baseline="0" dirty="0">
              <a:solidFill>
                <a:srgbClr val="000000"/>
              </a:solidFill>
            </a:endParaRPr>
          </a:p>
          <a:p>
            <a:pPr algn="just"/>
            <a:r>
              <a:rPr lang="en-US" sz="1800" b="1" i="0" u="none" strike="noStrike" baseline="0" dirty="0">
                <a:solidFill>
                  <a:srgbClr val="000000"/>
                </a:solidFill>
              </a:rPr>
              <a:t> The model performance across the 4 classes will be evaluated using the Receiver Operating Characteristics (ROC) metrics. In this case, a single ROC curve that shows a true positive rate versus false positive rate is not possible. Hence, I will be using the rates for each class in a One-vs-Rest (OVR) comparison to create an ROC chart for each class. 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1381F80E-3C0A-0ADA-CFCB-B7379EFBB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091" y="812800"/>
            <a:ext cx="7239145" cy="49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blue rectangular bars&#10;&#10;Description automatically generated">
            <a:extLst>
              <a:ext uri="{FF2B5EF4-FFF2-40B4-BE49-F238E27FC236}">
                <a16:creationId xmlns:a16="http://schemas.microsoft.com/office/drawing/2014/main" id="{222220E3-083D-795C-EDB5-93D73C543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75125"/>
            <a:ext cx="5294716" cy="3507748"/>
          </a:xfrm>
          <a:prstGeom prst="rect">
            <a:avLst/>
          </a:prstGeom>
          <a:noFill/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f a battery power&#10;&#10;Description automatically generated">
            <a:extLst>
              <a:ext uri="{FF2B5EF4-FFF2-40B4-BE49-F238E27FC236}">
                <a16:creationId xmlns:a16="http://schemas.microsoft.com/office/drawing/2014/main" id="{625AFA52-E0C7-375E-5608-4936AB402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522903"/>
            <a:ext cx="5294715" cy="38121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94279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aph of blue rectangular objects&#10;&#10;Description automatically generated">
            <a:extLst>
              <a:ext uri="{FF2B5EF4-FFF2-40B4-BE49-F238E27FC236}">
                <a16:creationId xmlns:a16="http://schemas.microsoft.com/office/drawing/2014/main" id="{44B51EB1-F9FC-A9A7-4216-763574F7B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75849"/>
            <a:ext cx="5294716" cy="37063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graph with many dots&#10;&#10;Description automatically generated">
            <a:extLst>
              <a:ext uri="{FF2B5EF4-FFF2-40B4-BE49-F238E27FC236}">
                <a16:creationId xmlns:a16="http://schemas.microsoft.com/office/drawing/2014/main" id="{490F6834-934C-5FAC-1673-6AA9BDF10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575850"/>
            <a:ext cx="5294715" cy="370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33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red and blue squares&#10;&#10;Description automatically generated">
            <a:extLst>
              <a:ext uri="{FF2B5EF4-FFF2-40B4-BE49-F238E27FC236}">
                <a16:creationId xmlns:a16="http://schemas.microsoft.com/office/drawing/2014/main" id="{7EDA91DA-06E5-225F-38F6-8AB97D22D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75849"/>
            <a:ext cx="5294716" cy="370630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graph with red squares and blue squares&#10;&#10;Description automatically generated">
            <a:extLst>
              <a:ext uri="{FF2B5EF4-FFF2-40B4-BE49-F238E27FC236}">
                <a16:creationId xmlns:a16="http://schemas.microsoft.com/office/drawing/2014/main" id="{F455F179-A443-0B62-5544-3FBE595FF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562613"/>
            <a:ext cx="5294715" cy="373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27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 shot of a pie chart&#10;&#10;Description automatically generated">
            <a:extLst>
              <a:ext uri="{FF2B5EF4-FFF2-40B4-BE49-F238E27FC236}">
                <a16:creationId xmlns:a16="http://schemas.microsoft.com/office/drawing/2014/main" id="{FE0F385F-C951-FDF4-C9F7-526D1143F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76573"/>
            <a:ext cx="5294716" cy="3904852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 shot of a diagram&#10;&#10;Description automatically generated">
            <a:extLst>
              <a:ext uri="{FF2B5EF4-FFF2-40B4-BE49-F238E27FC236}">
                <a16:creationId xmlns:a16="http://schemas.microsoft.com/office/drawing/2014/main" id="{70C2402F-D128-6747-E866-4A90965C3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364061"/>
            <a:ext cx="5294715" cy="412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40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C56004-3FFD-2E1E-2DE1-531A30316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867195"/>
              </p:ext>
            </p:extLst>
          </p:nvPr>
        </p:nvGraphicFramePr>
        <p:xfrm>
          <a:off x="5735783" y="520528"/>
          <a:ext cx="6006398" cy="3379632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366312">
                  <a:extLst>
                    <a:ext uri="{9D8B030D-6E8A-4147-A177-3AD203B41FA5}">
                      <a16:colId xmlns:a16="http://schemas.microsoft.com/office/drawing/2014/main" val="417239039"/>
                    </a:ext>
                  </a:extLst>
                </a:gridCol>
                <a:gridCol w="1001705">
                  <a:extLst>
                    <a:ext uri="{9D8B030D-6E8A-4147-A177-3AD203B41FA5}">
                      <a16:colId xmlns:a16="http://schemas.microsoft.com/office/drawing/2014/main" val="11662135"/>
                    </a:ext>
                  </a:extLst>
                </a:gridCol>
                <a:gridCol w="951813">
                  <a:extLst>
                    <a:ext uri="{9D8B030D-6E8A-4147-A177-3AD203B41FA5}">
                      <a16:colId xmlns:a16="http://schemas.microsoft.com/office/drawing/2014/main" val="1422057944"/>
                    </a:ext>
                  </a:extLst>
                </a:gridCol>
                <a:gridCol w="967165">
                  <a:extLst>
                    <a:ext uri="{9D8B030D-6E8A-4147-A177-3AD203B41FA5}">
                      <a16:colId xmlns:a16="http://schemas.microsoft.com/office/drawing/2014/main" val="3108068498"/>
                    </a:ext>
                  </a:extLst>
                </a:gridCol>
                <a:gridCol w="982517">
                  <a:extLst>
                    <a:ext uri="{9D8B030D-6E8A-4147-A177-3AD203B41FA5}">
                      <a16:colId xmlns:a16="http://schemas.microsoft.com/office/drawing/2014/main" val="949302218"/>
                    </a:ext>
                  </a:extLst>
                </a:gridCol>
                <a:gridCol w="736886">
                  <a:extLst>
                    <a:ext uri="{9D8B030D-6E8A-4147-A177-3AD203B41FA5}">
                      <a16:colId xmlns:a16="http://schemas.microsoft.com/office/drawing/2014/main" val="480263470"/>
                    </a:ext>
                  </a:extLst>
                </a:gridCol>
              </a:tblGrid>
              <a:tr h="42245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dirty="0">
                          <a:effectLst/>
                        </a:rPr>
                        <a:t> Coefficients:</a:t>
                      </a:r>
                      <a:endParaRPr lang="en-US" sz="1000" b="0" u="none" strike="noStrike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Estimate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Std. Error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value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Pr(&gt;|t|)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5473688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(Intercept)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-1.68E+00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3.79E-02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-44.402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&lt;2e-16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***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1782670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battery_power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5.11E-04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1.64E-05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31.192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&lt;2e-16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***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1467375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clock_speed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-1.31E-02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8.82E-03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-1.486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0.1375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7644313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int_memory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9.20E-04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3.97E-04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2.318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0.0206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*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2703474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px_height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2.75E-04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1.89E-05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14.563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&lt;2e-16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313835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px_width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2.80E-04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1.94E-05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14.433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&lt;2e-16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9176357"/>
                  </a:ext>
                </a:extLst>
              </a:tr>
              <a:tr h="4224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ram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9.47E-04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6.64E-06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142.617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&lt;2e-16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702432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5144F88-56BA-BBF3-4E27-4BE3FAAE89C8}"/>
              </a:ext>
            </a:extLst>
          </p:cNvPr>
          <p:cNvSpPr txBox="1"/>
          <p:nvPr/>
        </p:nvSpPr>
        <p:spPr>
          <a:xfrm>
            <a:off x="5735783" y="3934579"/>
            <a:ext cx="60932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Signif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codes:  0 ‘***’ 0.001 ‘**’ 0.01 ‘*’ 0.05 ‘.’ 0.1 ‘ ’ 1	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Residual standard error: 0.3217 on 1993 degrees of freedom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Multiple R-squared:  0.9175,    Adjusted R-squared:  0.9172 </a:t>
            </a:r>
          </a:p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F-statistic:  3693 on 6 and 1993 DF,  p-value: &lt; 2.2e-16	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E9EF95-9D75-9675-D3C3-BC40DA72EAE9}"/>
              </a:ext>
            </a:extLst>
          </p:cNvPr>
          <p:cNvSpPr txBox="1"/>
          <p:nvPr/>
        </p:nvSpPr>
        <p:spPr>
          <a:xfrm>
            <a:off x="62753" y="5764306"/>
            <a:ext cx="1212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Price_range</a:t>
            </a:r>
            <a:r>
              <a:rPr lang="en-US" sz="1400" b="1" dirty="0"/>
              <a:t> =  </a:t>
            </a:r>
            <a:r>
              <a:rPr lang="en-US" sz="1400" b="1" u="none" strike="noStrike" dirty="0">
                <a:effectLst/>
              </a:rPr>
              <a:t>-1.68E+0  </a:t>
            </a:r>
            <a:r>
              <a:rPr lang="en-US" sz="1400" b="1" dirty="0"/>
              <a:t> + </a:t>
            </a:r>
            <a:r>
              <a:rPr lang="en-US" sz="1400" b="1" u="none" strike="noStrike" dirty="0">
                <a:effectLst/>
              </a:rPr>
              <a:t>5.11E-04*</a:t>
            </a:r>
            <a:r>
              <a:rPr lang="en-US" sz="1400" b="1" dirty="0" err="1"/>
              <a:t>battery_power</a:t>
            </a:r>
            <a:r>
              <a:rPr lang="en-US" sz="1400" b="1" dirty="0"/>
              <a:t> - </a:t>
            </a:r>
            <a:r>
              <a:rPr lang="en-US" sz="1400" b="1" u="none" strike="noStrike" dirty="0">
                <a:effectLst/>
              </a:rPr>
              <a:t>1.31E-02*</a:t>
            </a:r>
            <a:r>
              <a:rPr lang="en-US" sz="1400" b="1" dirty="0" err="1"/>
              <a:t>clock_speed</a:t>
            </a:r>
            <a:r>
              <a:rPr lang="en-US" sz="1400" b="1" dirty="0"/>
              <a:t> + </a:t>
            </a:r>
            <a:r>
              <a:rPr lang="en-US" sz="1400" b="1" u="none" strike="noStrike" dirty="0">
                <a:effectLst/>
              </a:rPr>
              <a:t>9.20E-04</a:t>
            </a:r>
            <a:r>
              <a:rPr lang="en-US" sz="1400" b="1" dirty="0"/>
              <a:t>*</a:t>
            </a:r>
            <a:r>
              <a:rPr lang="en-US" sz="1400" b="1" dirty="0" err="1"/>
              <a:t>int_memory</a:t>
            </a:r>
            <a:r>
              <a:rPr lang="en-US" sz="1400" b="1" dirty="0"/>
              <a:t> + </a:t>
            </a:r>
            <a:r>
              <a:rPr lang="en-US" sz="1400" b="1" u="none" strike="noStrike" dirty="0">
                <a:effectLst/>
              </a:rPr>
              <a:t>2.75E-04</a:t>
            </a:r>
            <a:r>
              <a:rPr lang="en-US" sz="1400" b="1" dirty="0">
                <a:solidFill>
                  <a:srgbClr val="000000"/>
                </a:solidFill>
                <a:latin typeface="Calibri" panose="020F0502020204030204" pitchFamily="34" charset="0"/>
              </a:rPr>
              <a:t>*</a:t>
            </a:r>
            <a:r>
              <a:rPr lang="en-US" sz="1400" b="1" dirty="0" err="1"/>
              <a:t>px_height</a:t>
            </a:r>
            <a:r>
              <a:rPr lang="en-US" sz="1400" b="1" dirty="0"/>
              <a:t> + </a:t>
            </a:r>
            <a:r>
              <a:rPr lang="en-US" sz="1400" b="1" u="none" strike="noStrike" dirty="0">
                <a:effectLst/>
              </a:rPr>
              <a:t>2.80E-04</a:t>
            </a:r>
            <a:r>
              <a:rPr lang="en-US" sz="1400" b="1" dirty="0">
                <a:solidFill>
                  <a:srgbClr val="000000"/>
                </a:solidFill>
                <a:latin typeface="Calibri" panose="020F0502020204030204" pitchFamily="34" charset="0"/>
              </a:rPr>
              <a:t>*</a:t>
            </a:r>
            <a:r>
              <a:rPr lang="en-US" sz="1400" b="1" dirty="0" err="1"/>
              <a:t>px_width</a:t>
            </a:r>
            <a:r>
              <a:rPr lang="en-US" sz="1400" b="1" dirty="0"/>
              <a:t> + </a:t>
            </a:r>
            <a:r>
              <a:rPr lang="en-US" sz="1400" b="1" u="none" strike="noStrike" dirty="0">
                <a:effectLst/>
              </a:rPr>
              <a:t>9.47E-04</a:t>
            </a:r>
            <a:r>
              <a:rPr lang="en-US" sz="1400" b="1" dirty="0">
                <a:solidFill>
                  <a:srgbClr val="000000"/>
                </a:solidFill>
                <a:latin typeface="Calibri" panose="020F0502020204030204" pitchFamily="34" charset="0"/>
              </a:rPr>
              <a:t>*</a:t>
            </a:r>
            <a:r>
              <a:rPr lang="en-US" sz="1400" b="1" dirty="0"/>
              <a:t>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F4D0D9-4C5F-5640-FDE6-771DFF1ACBA7}"/>
              </a:ext>
            </a:extLst>
          </p:cNvPr>
          <p:cNvSpPr txBox="1"/>
          <p:nvPr/>
        </p:nvSpPr>
        <p:spPr>
          <a:xfrm>
            <a:off x="466165" y="1801906"/>
            <a:ext cx="2268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Linear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888262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</TotalTime>
  <Words>400</Words>
  <Application>Microsoft Office PowerPoint</Application>
  <PresentationFormat>Widescreen</PresentationFormat>
  <Paragraphs>123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Agency FB</vt:lpstr>
      <vt:lpstr>Aharoni</vt:lpstr>
      <vt:lpstr>Arial</vt:lpstr>
      <vt:lpstr>Calibri</vt:lpstr>
      <vt:lpstr>Calibri Light</vt:lpstr>
      <vt:lpstr>Constantia</vt:lpstr>
      <vt:lpstr>Helvetica Light</vt:lpstr>
      <vt:lpstr>Lucida Console</vt:lpstr>
      <vt:lpstr>Raleway</vt:lpstr>
      <vt:lpstr>Wingdings</vt:lpstr>
      <vt:lpstr>Office Theme</vt:lpstr>
      <vt:lpstr>MOBILE PRICE CLASSIFICATION</vt:lpstr>
      <vt:lpstr>PowerPoint Presentation</vt:lpstr>
      <vt:lpstr>Methodology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Gains Table</vt:lpstr>
      <vt:lpstr>ROC </vt:lpstr>
      <vt:lpstr>Confusion Matrix</vt:lpstr>
      <vt:lpstr>Photo Collage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PRICE CLASSIFICATION</dc:title>
  <dc:creator>Akintunde, Akinwale  - SDSU Student</dc:creator>
  <cp:lastModifiedBy>Akintunde, Akinwale  - SDSU Student</cp:lastModifiedBy>
  <cp:revision>60</cp:revision>
  <dcterms:created xsi:type="dcterms:W3CDTF">2023-12-01T03:32:18Z</dcterms:created>
  <dcterms:modified xsi:type="dcterms:W3CDTF">2023-12-11T19:20:42Z</dcterms:modified>
</cp:coreProperties>
</file>